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2" r:id="rId6"/>
    <p:sldId id="258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6" r:id="rId20"/>
    <p:sldId id="277" r:id="rId21"/>
    <p:sldId id="278" r:id="rId22"/>
    <p:sldId id="279" r:id="rId23"/>
    <p:sldId id="280" r:id="rId24"/>
    <p:sldId id="260" r:id="rId2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67" d="100"/>
          <a:sy n="67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2B80FE-187A-4085-BD71-F0873FF7BD68}" type="datetime1">
              <a:rPr lang="es-ES" smtClean="0"/>
              <a:t>15/06/2026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59A2BD-4571-4110-BB3E-5D004DE434FA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96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s-ES" noProof="0" smtClean="0"/>
              <a:t>17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413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409C0D2-15DE-4FAC-845B-C48979FFAEB9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F9F163-DD03-4353-882E-CE0F9A80F1C3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D2FF54C-EA2F-453C-857C-5C9ADB86CB43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670FF6-52DC-429F-9C56-6A1BF295232E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5E27922-51B6-4B96-9C28-2CD2060AE75A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ECF5D1-1C98-40FD-9D65-EED7644802B9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56C746-EB55-4634-AD93-A9FF2473885C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051F13-F75A-440F-BED7-E2004746A95F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Rectángul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7A2E7D-666A-420B-9042-959E1D47E21D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403F12F-0E67-4CAB-8DFD-26DCD4A99D59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09DA8C-1A59-4B91-B9EA-509377CD0E23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A3DF7BF2-42BB-439B-88AA-F60334FF1291}" type="datetime1">
              <a:rPr lang="es-ES" noProof="0" smtClean="0"/>
              <a:t>15/06/2026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google.com/?utm_source=chatgpt.com" TargetMode="External"/><Relationship Id="rId2" Type="http://schemas.openxmlformats.org/officeDocument/2006/relationships/hyperlink" Target="https://chatgpt.com/?utm_source=chatgpt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refly.adobe.com/?utm_source=chatgpt.com" TargetMode="External"/><Relationship Id="rId5" Type="http://schemas.openxmlformats.org/officeDocument/2006/relationships/hyperlink" Target="https://www.canva.com/?utm_source=chatgpt.com" TargetMode="External"/><Relationship Id="rId4" Type="http://schemas.openxmlformats.org/officeDocument/2006/relationships/hyperlink" Target="https://claude.ai/?utm_source=chatgpt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venlabs.io/?utm_source=chatgpt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unwayml.com/?utm_source=chatgpt.com" TargetMode="External"/><Relationship Id="rId4" Type="http://schemas.openxmlformats.org/officeDocument/2006/relationships/hyperlink" Target="https://www.synthesia.io/?utm_source=chatgpt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n 6" descr="Conexiones digitale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es-ES" sz="6000" dirty="0">
                <a:solidFill>
                  <a:schemeClr val="bg1"/>
                </a:solidFill>
              </a:rPr>
              <a:t>Manejo de la IA en el aula.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pPr rtl="0"/>
            <a:endParaRPr lang="es-ES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5F94F-BFF1-2318-1F2C-E4194518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 que la IA NO 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E2D0D-1DA9-6560-89E9-2280D0DF4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¿Verdadero o falso?</a:t>
            </a:r>
          </a:p>
          <a:p>
            <a:pPr lvl="1"/>
            <a:r>
              <a:rPr lang="es-ES" sz="2200" dirty="0"/>
              <a:t>La IA siempre tiene razón. </a:t>
            </a:r>
          </a:p>
          <a:p>
            <a:pPr lvl="1"/>
            <a:r>
              <a:rPr lang="es-ES" sz="2200" dirty="0"/>
              <a:t>La IA piensa como un ser humano. </a:t>
            </a:r>
          </a:p>
          <a:p>
            <a:pPr lvl="1"/>
            <a:r>
              <a:rPr lang="es-ES" sz="2200" dirty="0"/>
              <a:t>La IA puede inventar información. </a:t>
            </a:r>
          </a:p>
          <a:p>
            <a:pPr lvl="1"/>
            <a:r>
              <a:rPr lang="es-ES" sz="2200" dirty="0"/>
              <a:t>La IA reemplazará completamente al docente.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51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A0FF7-520F-EC0A-9C40-700DC13F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IA también se equivoca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BFC4F-16AD-0CEC-44D3-917450A64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dirty="0"/>
              <a:t>¿Alguna vez un alumno les ha entregado una tarea bien redactada, con buena presentación... pero con información incorrecta? </a:t>
            </a:r>
          </a:p>
          <a:p>
            <a:pPr marL="0" indent="0">
              <a:buNone/>
            </a:pPr>
            <a:r>
              <a:rPr lang="es-MX" sz="2800" dirty="0"/>
              <a:t>A veces la inteligencia artificial produce respuestas que parecen correctas y Sin embargo, puede incluir errores, datos inventados o conclusiones equivocadas.</a:t>
            </a:r>
          </a:p>
          <a:p>
            <a:pPr marL="0" indent="0" algn="ctr">
              <a:buNone/>
            </a:pPr>
            <a:endParaRPr lang="es-MX" sz="3600" dirty="0"/>
          </a:p>
          <a:p>
            <a:pPr marL="0" indent="0" algn="ctr">
              <a:buNone/>
            </a:pPr>
            <a:r>
              <a:rPr lang="es-MX" sz="3600" dirty="0"/>
              <a:t>La IA puede sonar segura... y aun así estar equivocada.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2858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6033C-DE6E-E1A5-3514-32D7E4AA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9826"/>
            <a:ext cx="11029616" cy="1013800"/>
          </a:xfrm>
        </p:spPr>
        <p:txBody>
          <a:bodyPr/>
          <a:lstStyle/>
          <a:p>
            <a:r>
              <a:rPr lang="es-ES" dirty="0"/>
              <a:t>La IA también se equivoca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B7B57-EA48-92BD-5087-54B3145E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05" y="2807982"/>
            <a:ext cx="7005470" cy="3320192"/>
          </a:xfrm>
        </p:spPr>
        <p:txBody>
          <a:bodyPr>
            <a:normAutofit/>
          </a:bodyPr>
          <a:lstStyle/>
          <a:p>
            <a:r>
              <a:rPr lang="es-ES" sz="2800" dirty="0"/>
              <a:t>Una alucinación ocurre cuando la IA genera información falsa, incorrecta o inventada, pero la presenta como si fuera verdadera.</a:t>
            </a:r>
          </a:p>
          <a:p>
            <a:r>
              <a:rPr lang="es-MX" sz="2800" dirty="0"/>
              <a:t>Ejemplo real: Normas de competencia laboral inventadas o citadas incorrectamente por la IA.</a:t>
            </a:r>
            <a:endParaRPr lang="es-ES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833E6F-F36C-9964-8AD2-84F010858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45" y="2798866"/>
            <a:ext cx="4097862" cy="244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7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2588F-5717-9AC4-F4EF-52EDB23D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IA también se equivoca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91CA35-3C7F-42D9-C933-141F8FB56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400" dirty="0"/>
              <a:t>Los sistemas de IA aprenden de enormes cantidades de información producida por seres humanos. Y los seres humanos tenemos:</a:t>
            </a:r>
          </a:p>
          <a:p>
            <a:r>
              <a:rPr lang="es-ES" sz="2400" dirty="0"/>
              <a:t>Creencias. </a:t>
            </a:r>
          </a:p>
          <a:p>
            <a:r>
              <a:rPr lang="es-ES" sz="2400" dirty="0"/>
              <a:t>Errores. </a:t>
            </a:r>
          </a:p>
          <a:p>
            <a:r>
              <a:rPr lang="es-ES" sz="2400" dirty="0"/>
              <a:t>Preferencias. </a:t>
            </a:r>
          </a:p>
          <a:p>
            <a:r>
              <a:rPr lang="es-ES" sz="2400" dirty="0"/>
              <a:t>Estereotipos. </a:t>
            </a:r>
          </a:p>
          <a:p>
            <a:pPr marL="0" indent="0">
              <a:buNone/>
            </a:pPr>
            <a:r>
              <a:rPr lang="es-ES" sz="2400" dirty="0"/>
              <a:t>Por lo tanto:</a:t>
            </a:r>
          </a:p>
          <a:p>
            <a:r>
              <a:rPr lang="es-ES" sz="2400" dirty="0"/>
              <a:t>La IA puede heredar esos sesgos.</a:t>
            </a:r>
          </a:p>
          <a:p>
            <a:pPr marL="0" indent="0">
              <a:buNone/>
            </a:pPr>
            <a:endParaRPr lang="es-ES" sz="2400" dirty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1774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1AFA7-FD43-23B8-B920-AC12F0AD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sesgo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E4DFF40-BC81-423E-3FD0-B974933F7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020" t="12278" r="3745"/>
          <a:stretch>
            <a:fillRect/>
          </a:stretch>
        </p:blipFill>
        <p:spPr>
          <a:xfrm>
            <a:off x="819807" y="1853023"/>
            <a:ext cx="10310647" cy="47369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99E0E2-6DD1-AAB4-BE7A-BA7CF9501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089" y="2860851"/>
            <a:ext cx="3976522" cy="32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61C70-1C69-4D6E-E093-7513FF6C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A8F8B5-1F49-8EE7-84B2-3AEA2B4AB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Encuesta.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FDFA1C-63AB-C3A0-BA08-4FD5FFA52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3" y="1939159"/>
            <a:ext cx="9790387" cy="46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8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EA1E9-0EF3-1FB6-5CF3-0A4A59A0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Clasificación de las 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B3373-653F-4B75-7214-6307F1A36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900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1900" b="1" dirty="0"/>
              <a:t>IA Generativa</a:t>
            </a:r>
          </a:p>
          <a:p>
            <a:pPr marL="0" indent="0">
              <a:buNone/>
            </a:pPr>
            <a:r>
              <a:rPr lang="es-ES" sz="1900" dirty="0"/>
              <a:t>Crea contenido nuevo.</a:t>
            </a:r>
          </a:p>
          <a:p>
            <a:r>
              <a:rPr lang="es-ES" sz="1900" dirty="0" err="1">
                <a:hlinkClick r:id="rId2"/>
              </a:rPr>
              <a:t>ChatGPT</a:t>
            </a:r>
            <a:r>
              <a:rPr lang="es-ES" sz="1900" dirty="0"/>
              <a:t> </a:t>
            </a:r>
          </a:p>
          <a:p>
            <a:r>
              <a:rPr lang="es-ES" sz="1900" dirty="0">
                <a:hlinkClick r:id="rId3"/>
              </a:rPr>
              <a:t>Gemini</a:t>
            </a:r>
            <a:r>
              <a:rPr lang="es-ES" sz="1900" dirty="0"/>
              <a:t> </a:t>
            </a:r>
          </a:p>
          <a:p>
            <a:r>
              <a:rPr lang="es-ES" sz="1900" dirty="0">
                <a:hlinkClick r:id="rId4"/>
              </a:rPr>
              <a:t>Claude</a:t>
            </a:r>
            <a:r>
              <a:rPr lang="es-ES" sz="1900" dirty="0"/>
              <a:t> </a:t>
            </a:r>
          </a:p>
          <a:p>
            <a:pPr marL="0" indent="0">
              <a:buNone/>
            </a:pPr>
            <a:r>
              <a:rPr lang="es-ES" sz="1900" dirty="0"/>
              <a:t>Genera:</a:t>
            </a:r>
          </a:p>
          <a:p>
            <a:r>
              <a:rPr lang="es-ES" sz="1900" dirty="0"/>
              <a:t>Texto. </a:t>
            </a:r>
          </a:p>
          <a:p>
            <a:r>
              <a:rPr lang="es-ES" sz="1900" dirty="0"/>
              <a:t>Actividades. </a:t>
            </a:r>
          </a:p>
          <a:p>
            <a:r>
              <a:rPr lang="es-ES" sz="1900" dirty="0"/>
              <a:t>Planeaciones. </a:t>
            </a:r>
          </a:p>
          <a:p>
            <a:r>
              <a:rPr lang="es-ES" sz="1900" dirty="0"/>
              <a:t>Resúmenes. </a:t>
            </a:r>
          </a:p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08103E-2263-3749-2DEB-6AA01A6ADF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1900" b="1" dirty="0"/>
              <a:t>IA de Imagen</a:t>
            </a:r>
          </a:p>
          <a:p>
            <a:pPr marL="0" indent="0">
              <a:buNone/>
            </a:pPr>
            <a:r>
              <a:rPr lang="es-ES" sz="1900" dirty="0"/>
              <a:t>Genera imágenes.</a:t>
            </a:r>
          </a:p>
          <a:p>
            <a:r>
              <a:rPr lang="es-ES" sz="1900" dirty="0" err="1">
                <a:hlinkClick r:id="rId5"/>
              </a:rPr>
              <a:t>Canva</a:t>
            </a:r>
            <a:r>
              <a:rPr lang="es-ES" sz="1900" dirty="0">
                <a:hlinkClick r:id="rId5"/>
              </a:rPr>
              <a:t> AI</a:t>
            </a:r>
            <a:r>
              <a:rPr lang="es-ES" sz="1900" dirty="0"/>
              <a:t> </a:t>
            </a:r>
          </a:p>
          <a:p>
            <a:r>
              <a:rPr lang="es-ES" sz="1900" dirty="0">
                <a:hlinkClick r:id="rId6"/>
              </a:rPr>
              <a:t>Adobe </a:t>
            </a:r>
            <a:r>
              <a:rPr lang="es-ES" sz="1900" dirty="0" err="1">
                <a:hlinkClick r:id="rId6"/>
              </a:rPr>
              <a:t>Firefly</a:t>
            </a:r>
            <a:r>
              <a:rPr lang="es-ES" sz="1900" dirty="0"/>
              <a:t> </a:t>
            </a:r>
          </a:p>
          <a:p>
            <a:pPr marL="0" indent="0">
              <a:buNone/>
            </a:pPr>
            <a:r>
              <a:rPr lang="es-ES" sz="1900" dirty="0"/>
              <a:t>Genera:</a:t>
            </a:r>
          </a:p>
          <a:p>
            <a:r>
              <a:rPr lang="es-ES" sz="1900" dirty="0"/>
              <a:t>Ilustraciones. </a:t>
            </a:r>
          </a:p>
          <a:p>
            <a:r>
              <a:rPr lang="es-ES" sz="1900" dirty="0"/>
              <a:t>Infografías. </a:t>
            </a:r>
          </a:p>
          <a:p>
            <a:r>
              <a:rPr lang="es-ES" sz="1900" dirty="0"/>
              <a:t>Material didáctico.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59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02566-2202-C234-69BC-9D6491D1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62CE77-B2AC-0378-D1E4-C139CBB26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400" b="1" dirty="0"/>
              <a:t>IA de Audio</a:t>
            </a:r>
          </a:p>
          <a:p>
            <a:pPr marL="0" indent="0">
              <a:buNone/>
            </a:pPr>
            <a:r>
              <a:rPr lang="es-MX" sz="2400" dirty="0"/>
              <a:t>Genera o procesa voz.</a:t>
            </a:r>
          </a:p>
          <a:p>
            <a:r>
              <a:rPr lang="es-MX" sz="2400" dirty="0" err="1">
                <a:hlinkClick r:id="rId3"/>
              </a:rPr>
              <a:t>ElevenLabs</a:t>
            </a:r>
            <a:r>
              <a:rPr lang="es-MX" sz="2400" dirty="0"/>
              <a:t> </a:t>
            </a:r>
          </a:p>
          <a:p>
            <a:r>
              <a:rPr lang="es-MX" sz="2400" dirty="0" err="1"/>
              <a:t>NotebookLM</a:t>
            </a:r>
            <a:endParaRPr lang="es-MX" sz="2400" dirty="0"/>
          </a:p>
          <a:p>
            <a:pPr marL="0" indent="0">
              <a:buNone/>
            </a:pPr>
            <a:r>
              <a:rPr lang="es-MX" sz="2400" dirty="0"/>
              <a:t>Puede:</a:t>
            </a:r>
          </a:p>
          <a:p>
            <a:r>
              <a:rPr lang="es-MX" sz="2400" dirty="0"/>
              <a:t>Narrar textos. </a:t>
            </a:r>
          </a:p>
          <a:p>
            <a:r>
              <a:rPr lang="es-MX" sz="2400" dirty="0"/>
              <a:t>Crear audios educativos.</a:t>
            </a:r>
          </a:p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D8C5AF-6875-FA73-0E9D-69707DE0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2343997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/>
              <a:t>IA de Video</a:t>
            </a:r>
          </a:p>
          <a:p>
            <a:pPr marL="0" indent="0">
              <a:buNone/>
            </a:pPr>
            <a:r>
              <a:rPr lang="es-MX" sz="2400" dirty="0"/>
              <a:t>Genera videos.</a:t>
            </a:r>
          </a:p>
          <a:p>
            <a:r>
              <a:rPr lang="es-MX" sz="2400" dirty="0" err="1">
                <a:hlinkClick r:id="rId4"/>
              </a:rPr>
              <a:t>Synthesia</a:t>
            </a:r>
            <a:r>
              <a:rPr lang="es-MX" sz="2400" dirty="0"/>
              <a:t> </a:t>
            </a:r>
          </a:p>
          <a:p>
            <a:r>
              <a:rPr lang="es-MX" sz="2400" dirty="0" err="1">
                <a:hlinkClick r:id="rId5"/>
              </a:rPr>
              <a:t>Runway</a:t>
            </a:r>
            <a:r>
              <a:rPr lang="es-MX" sz="2400" dirty="0"/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5846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A7B9C-2D3E-53FC-BBFB-EBD5CBBC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IA necesito?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C39CFC5-A7EC-DA38-AB96-E6A7791C4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048840"/>
              </p:ext>
            </p:extLst>
          </p:nvPr>
        </p:nvGraphicFramePr>
        <p:xfrm>
          <a:off x="580858" y="1986455"/>
          <a:ext cx="11029950" cy="4169389"/>
        </p:xfrm>
        <a:graphic>
          <a:graphicData uri="http://schemas.openxmlformats.org/drawingml/2006/table">
            <a:tbl>
              <a:tblPr/>
              <a:tblGrid>
                <a:gridCol w="5514975">
                  <a:extLst>
                    <a:ext uri="{9D8B030D-6E8A-4147-A177-3AD203B41FA5}">
                      <a16:colId xmlns:a16="http://schemas.microsoft.com/office/drawing/2014/main" val="1223159534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3483876209"/>
                    </a:ext>
                  </a:extLst>
                </a:gridCol>
              </a:tblGrid>
              <a:tr h="5956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2400" b="1" dirty="0"/>
                        <a:t>Necesidad docente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2400" b="1" dirty="0"/>
                        <a:t>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205076"/>
                  </a:ext>
                </a:extLst>
              </a:tr>
              <a:tr h="595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Planear clases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 dirty="0" err="1"/>
                        <a:t>ChatGPT</a:t>
                      </a:r>
                      <a:r>
                        <a:rPr lang="es-MX" sz="2400" dirty="0"/>
                        <a:t>, Gemini, </a:t>
                      </a:r>
                      <a:r>
                        <a:rPr lang="es-MX" sz="2400" dirty="0" err="1"/>
                        <a:t>NotebookLM</a:t>
                      </a:r>
                      <a:endParaRPr lang="es-MX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938346"/>
                  </a:ext>
                </a:extLst>
              </a:tr>
              <a:tr h="595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Diseñar materiales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Canva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264996"/>
                  </a:ext>
                </a:extLst>
              </a:tr>
              <a:tr h="595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 dirty="0"/>
                        <a:t>Crear imágenes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Canva, Firefly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58973"/>
                  </a:ext>
                </a:extLst>
              </a:tr>
              <a:tr h="595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Analizar documentos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 dirty="0" err="1"/>
                        <a:t>ChatGPT</a:t>
                      </a:r>
                      <a:r>
                        <a:rPr lang="es-MX" sz="2400" dirty="0"/>
                        <a:t>, </a:t>
                      </a:r>
                      <a:r>
                        <a:rPr lang="es-MX" sz="2400" dirty="0" err="1"/>
                        <a:t>NotebookLM</a:t>
                      </a:r>
                      <a:endParaRPr lang="es-MX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006838"/>
                  </a:ext>
                </a:extLst>
              </a:tr>
              <a:tr h="595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Crear videos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Synthesia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308413"/>
                  </a:ext>
                </a:extLst>
              </a:tr>
              <a:tr h="595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Organizar información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 dirty="0" err="1"/>
                        <a:t>Copilot</a:t>
                      </a:r>
                      <a:endParaRPr lang="es-MX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57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36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2D6C1-B0C7-A595-9A68-F952154A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Prompt</a:t>
            </a:r>
            <a:r>
              <a:rPr lang="es-MX" dirty="0"/>
              <a:t> :  “en el pedir esta el dar”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10D157-E179-3A20-90D4-1E666D5E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9248607" cy="367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/>
              <a:t>Un </a:t>
            </a:r>
            <a:r>
              <a:rPr lang="es-MX" sz="2400" dirty="0" err="1"/>
              <a:t>prompt</a:t>
            </a:r>
            <a:r>
              <a:rPr lang="es-MX" sz="2400" dirty="0"/>
              <a:t> es la instrucción que proporcionamos a la IA para obtener un resultado específico.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/>
              <a:t>Existen muchas formulas o acrónimos que se recomiendan para trabajar, nosotros vamos a trabajar con RACA.</a:t>
            </a:r>
          </a:p>
          <a:p>
            <a:r>
              <a:rPr lang="es-MX" dirty="0"/>
              <a:t>Rol</a:t>
            </a:r>
          </a:p>
          <a:p>
            <a:r>
              <a:rPr lang="es-MX" dirty="0"/>
              <a:t>Acción </a:t>
            </a:r>
            <a:r>
              <a:rPr lang="es-MX" dirty="0" err="1"/>
              <a:t>ó</a:t>
            </a:r>
            <a:r>
              <a:rPr lang="es-MX" dirty="0"/>
              <a:t> necesidad</a:t>
            </a:r>
          </a:p>
          <a:p>
            <a:r>
              <a:rPr lang="es-MX" dirty="0"/>
              <a:t>Contexto</a:t>
            </a:r>
          </a:p>
          <a:p>
            <a:r>
              <a:rPr lang="es-MX" dirty="0"/>
              <a:t>Apariencia (como quiero la respuesta)</a:t>
            </a:r>
          </a:p>
        </p:txBody>
      </p:sp>
    </p:spTree>
    <p:extLst>
      <p:ext uri="{BB962C8B-B14F-4D97-AF65-F5344CB8AC3E}">
        <p14:creationId xmlns:p14="http://schemas.microsoft.com/office/powerpoint/2010/main" val="252913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84BEF-CFC4-3860-E839-A148832F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Presentación.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169048-AAEB-5927-5A70-9F561ED3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Lic. Fernando Rodolfo Elisea </a:t>
            </a:r>
            <a:r>
              <a:rPr lang="es-MX" dirty="0" err="1"/>
              <a:t>Martinez</a:t>
            </a:r>
            <a:endParaRPr lang="es-MX" dirty="0"/>
          </a:p>
          <a:p>
            <a:endParaRPr lang="es-MX" dirty="0"/>
          </a:p>
          <a:p>
            <a:r>
              <a:rPr lang="es-MX" dirty="0"/>
              <a:t>Lic. de informática </a:t>
            </a:r>
            <a:r>
              <a:rPr lang="es-MX" dirty="0" err="1"/>
              <a:t>I.T.Tijuana</a:t>
            </a:r>
            <a:endParaRPr lang="es-MX" dirty="0"/>
          </a:p>
          <a:p>
            <a:r>
              <a:rPr lang="es-MX" dirty="0"/>
              <a:t>Egresado de la Maestría en Administración por la Universidad del Pacífico.</a:t>
            </a:r>
          </a:p>
          <a:p>
            <a:r>
              <a:rPr lang="es-MX" dirty="0"/>
              <a:t>Coordinador académico y docente.  Colegio Familia de Tijuana.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0140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6A6A5-DB5C-F432-1345-0C12A140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04EE0B-0931-44B5-2A73-5D20862E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/>
              <a:t>Actúa como profesor experto en química, estoy con mis alumnos de bachillerato en el sistema CECYTEC, y estamos analizando el tema de los </a:t>
            </a:r>
          </a:p>
          <a:p>
            <a:pPr marL="0" indent="0" algn="ctr">
              <a:buNone/>
            </a:pPr>
            <a:r>
              <a:rPr lang="es-MX" sz="2800" dirty="0"/>
              <a:t>azúcares.</a:t>
            </a:r>
          </a:p>
          <a:p>
            <a:pPr marL="0" indent="0" algn="ctr">
              <a:buNone/>
            </a:pPr>
            <a:r>
              <a:rPr lang="es-MX" sz="2800" dirty="0"/>
              <a:t>  Ayúdame a elaborar la clase de día de hoy donde veremos como interactúa la fotosíntesis, dame dos ejemplos que mis alumnos pueda identificar y una actividad de reforzamiento.</a:t>
            </a:r>
          </a:p>
        </p:txBody>
      </p:sp>
    </p:spTree>
    <p:extLst>
      <p:ext uri="{BB962C8B-B14F-4D97-AF65-F5344CB8AC3E}">
        <p14:creationId xmlns:p14="http://schemas.microsoft.com/office/powerpoint/2010/main" val="694345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fin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endParaRPr lang="es-ES" dirty="0">
              <a:solidFill>
                <a:schemeClr val="bg2"/>
              </a:solidFill>
            </a:endParaRPr>
          </a:p>
          <a:p>
            <a:pPr rtl="0"/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5" name="Imagen 4" descr="Números digitale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72833"/>
          </a:xfrm>
        </p:spPr>
        <p:txBody>
          <a:bodyPr rtlCol="0"/>
          <a:lstStyle/>
          <a:p>
            <a:pPr rtl="0"/>
            <a:r>
              <a:rPr lang="es-ES" dirty="0"/>
              <a:t>Panorama competitivo</a:t>
            </a:r>
          </a:p>
        </p:txBody>
      </p:sp>
      <p:pic>
        <p:nvPicPr>
          <p:cNvPr id="11" name="Marcador de contenido 4" descr="Gráficos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1025" y="2231480"/>
            <a:ext cx="4748213" cy="3625353"/>
          </a:xfr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EF1D0E-77B3-CA77-AF8B-A2AFC64EDE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30BBBA-3FC6-97E4-5001-12EA78523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584" y="1953051"/>
            <a:ext cx="4733499" cy="47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B323D-5A9A-ADBB-E12E-C2EC6C5E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¿Quién cree que sus alumnos ya utilizan IA?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3E9A1C-B2C6-0C7E-0932-88074E0CC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2800" dirty="0"/>
              <a:t>97% de los estudiantes universitarios ya ha utilizado IA. </a:t>
            </a:r>
          </a:p>
          <a:p>
            <a:pPr lvl="1"/>
            <a:r>
              <a:rPr lang="es-ES" sz="2800" dirty="0"/>
              <a:t>80% la utiliza para generar textos académicos. </a:t>
            </a:r>
          </a:p>
          <a:p>
            <a:pPr lvl="1"/>
            <a:r>
              <a:rPr lang="es-ES" sz="2800" dirty="0"/>
              <a:t>Solo 3% afirma no haberla usado nunca.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8337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362F2-6741-A6A9-A82F-BBEB4C67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¿Quién cree que sus alumnos ya utilizan IA?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487910-A8FC-2C76-D0B1-FB97A6F3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Si el 97% de los estudiantes ya conoce la herramienta, la pregunta ya no es si la usan o no.</a:t>
            </a:r>
          </a:p>
          <a:p>
            <a:r>
              <a:rPr lang="es-ES" sz="2800" dirty="0"/>
              <a:t>La pregunta es: </a:t>
            </a:r>
          </a:p>
          <a:p>
            <a:pPr marL="0" indent="0" algn="ctr">
              <a:buNone/>
            </a:pPr>
            <a:br>
              <a:rPr lang="es-ES" sz="2800" dirty="0"/>
            </a:br>
            <a:r>
              <a:rPr lang="es-ES" sz="3600" dirty="0"/>
              <a:t>¿la están usando para aprender o solamente para terminar más rápido la tarea?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35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404DF-F4A4-C0BA-F30D-1FF57423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¿Quién usa la </a:t>
            </a:r>
            <a:r>
              <a:rPr lang="es-MX" dirty="0" err="1"/>
              <a:t>ia</a:t>
            </a:r>
            <a:r>
              <a:rPr lang="es-MX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B183D-8995-FA49-20B0-15F33D100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2800" dirty="0"/>
              <a:t>Diversos estudios muestran que una proporción creciente de docentes y estudiantes utiliza herramientas de IA de forma habitual.</a:t>
            </a:r>
          </a:p>
          <a:p>
            <a:r>
              <a:rPr lang="es-ES" sz="2800" dirty="0"/>
              <a:t>97% de estudiantes reportan usar IA. </a:t>
            </a:r>
          </a:p>
          <a:p>
            <a:r>
              <a:rPr lang="es-ES" sz="2800" dirty="0"/>
              <a:t>6 de cada 10 docentes a la semana al menos una vez.*</a:t>
            </a:r>
          </a:p>
          <a:p>
            <a:endParaRPr lang="es-ES" sz="2800" dirty="0"/>
          </a:p>
          <a:p>
            <a:pPr marL="0" indent="0" algn="ctr">
              <a:buNone/>
            </a:pPr>
            <a:r>
              <a:rPr lang="es-ES" sz="3200" dirty="0"/>
              <a:t>Si los alumnos ya la usan y los docentes también comienzan a usarla, </a:t>
            </a:r>
          </a:p>
          <a:p>
            <a:pPr marL="0" indent="0" algn="ctr">
              <a:buNone/>
            </a:pPr>
            <a:r>
              <a:rPr lang="es-ES" sz="3200" dirty="0"/>
              <a:t>¿qué papel nos corresponde asumir?</a:t>
            </a:r>
          </a:p>
          <a:p>
            <a:pPr marL="0" indent="0" algn="ctr">
              <a:buNone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255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106DF-3252-EA49-7176-A40582F7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papel jugamos en esta ecuación?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5DE3B-D9B6-31AB-E91B-E5291399A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600" dirty="0"/>
              <a:t>El docente ya no es la única fuente de información, pero sigue siendo indispensable para orientar el aprendizaje.</a:t>
            </a:r>
          </a:p>
          <a:p>
            <a:pPr marL="0" indent="0" algn="ctr">
              <a:buNone/>
            </a:pPr>
            <a:endParaRPr lang="es-ES" sz="3600" dirty="0"/>
          </a:p>
          <a:p>
            <a:pPr marL="0" indent="0" algn="ctr">
              <a:buNone/>
            </a:pPr>
            <a:r>
              <a:rPr lang="es-ES" sz="3600" dirty="0">
                <a:highlight>
                  <a:srgbClr val="FFFF00"/>
                </a:highlight>
              </a:rPr>
              <a:t>El acceso al conocimiento se ha democratizado; la capacidad para interpretarlo sigue requiriendo guía y experiencia.</a:t>
            </a:r>
            <a:endParaRPr lang="es-MX" sz="3600" dirty="0">
              <a:highlight>
                <a:srgbClr val="FFFF00"/>
              </a:highlight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674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6C125-5446-C82F-10B6-7B1155AB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 experiencia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BA73A-747A-35A3-95F6-9B9196D93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/>
              <a:t>"Yo no llegué a la IA porque fuera un apasionado de la tecnología. De hecho, inicialmente era bastante escéptico. Un día decidí darle una oportunidad, tomé un curso y empecé a experimentar. Primero como curiosidad, después para preparar clases, luego para proyectos institucionales y finalmente como una herramienta cotidiana de análisis y apoyo."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68258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5F786-5033-7507-1D20-8A2CD97B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realmente la IA?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EAA53-8AD5-602E-03FA-E7ADF7E37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Inteligencia</a:t>
            </a:r>
          </a:p>
          <a:p>
            <a:pPr lvl="1"/>
            <a:r>
              <a:rPr lang="es-ES" dirty="0"/>
              <a:t>Capacidad para aprender y resolver problemas.</a:t>
            </a:r>
          </a:p>
          <a:p>
            <a:r>
              <a:rPr lang="es-ES" b="1" dirty="0"/>
              <a:t>Razonamiento</a:t>
            </a:r>
          </a:p>
          <a:p>
            <a:pPr lvl="1"/>
            <a:r>
              <a:rPr lang="es-ES" dirty="0"/>
              <a:t>Proceso para analizar información y tomar decisiones.</a:t>
            </a:r>
          </a:p>
          <a:p>
            <a:r>
              <a:rPr lang="es-ES" sz="2400" b="1" dirty="0"/>
              <a:t>IA</a:t>
            </a:r>
          </a:p>
          <a:p>
            <a:pPr lvl="1"/>
            <a:r>
              <a:rPr lang="es-ES" sz="2000" dirty="0"/>
              <a:t>Herramienta capaz de procesar información y generar respuestas a partir de grandes volúmenes de datos.</a:t>
            </a:r>
          </a:p>
          <a:p>
            <a:endParaRPr lang="es-MX" dirty="0"/>
          </a:p>
        </p:txBody>
      </p:sp>
      <p:sp>
        <p:nvSpPr>
          <p:cNvPr id="4" name="Flecha: hacia arriba 3">
            <a:extLst>
              <a:ext uri="{FF2B5EF4-FFF2-40B4-BE49-F238E27FC236}">
                <a16:creationId xmlns:a16="http://schemas.microsoft.com/office/drawing/2014/main" id="{2B7E18C0-CB8A-F3F2-85F3-5D582B9E9C52}"/>
              </a:ext>
            </a:extLst>
          </p:cNvPr>
          <p:cNvSpPr/>
          <p:nvPr/>
        </p:nvSpPr>
        <p:spPr>
          <a:xfrm>
            <a:off x="-740979" y="5580993"/>
            <a:ext cx="504496" cy="61485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8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58 L -0.00834 0.06181 C -0.00261 0.06436 0.00286 0.06737 0.00859 0.06968 C 0.01067 0.07038 0.01289 0.07038 0.01497 0.07176 C 0.01679 0.07269 0.01836 0.07477 0.02018 0.0757 C 0.02526 0.07801 0.03046 0.07963 0.03554 0.08149 C 0.03724 0.08218 0.03893 0.08311 0.04075 0.08357 C 0.06002 0.08843 0.03737 0.08264 0.07565 0.09352 C 0.07812 0.09422 0.08086 0.09491 0.08333 0.09538 C 0.08645 0.09607 0.08932 0.09676 0.09244 0.09746 C 0.09427 0.09792 0.09596 0.09885 0.09765 0.09954 C 0.10052 0.10047 0.10924 0.10301 0.11171 0.10348 C 0.11731 0.1044 0.12304 0.10463 0.12864 0.10556 C 0.14726 0.11482 0.13554 0.11019 0.16093 0.11528 C 0.16393 0.11598 0.16705 0.11667 0.17005 0.11737 L 0.18046 0.11922 C 0.18281 0.11991 0.18554 0.12061 0.18815 0.1213 C 0.19023 0.122 0.19244 0.12315 0.19453 0.12338 C 0.21184 0.12454 0.22916 0.12477 0.24635 0.12524 C 0.25091 0.12663 0.25573 0.12825 0.26054 0.1294 C 0.26705 0.13079 0.28945 0.13288 0.29414 0.13334 L 0.34987 0.13727 C 0.35416 0.13797 0.35833 0.13843 0.36276 0.13936 C 0.36536 0.13982 0.3677 0.14144 0.37044 0.14144 C 0.40481 0.14144 0.43945 0.13982 0.47395 0.13936 C 0.48177 0.13797 0.48945 0.13612 0.49713 0.13542 C 0.65768 0.11899 0.51002 0.13334 0.94075 0.1294 C 0.95234 0.12477 0.93841 0.13149 0.95234 0.11737 C 0.95638 0.1132 0.96119 0.11112 0.96523 0.10741 C 0.96927 0.10394 0.97317 0.09977 0.97682 0.09538 C 0.97916 0.09306 0.98138 0.09051 0.98333 0.0875 C 0.99414 0.07107 0.98359 0.08264 0.99244 0.07362 C 0.97239 0.06575 0.98802 0.07107 0.94075 0.0757 C 0.92747 0.07686 0.91536 0.07917 0.90195 0.08149 C 0.88033 0.09144 0.87942 0.09329 0.84752 0.09352 L 0.44283 0.08959 C 0.41966 0.08473 0.38138 0.08056 0.35494 0.0676 C 0.35091 0.06575 0.34726 0.06227 0.34336 0.05973 C 0.34401 0.05764 0.3444 0.05463 0.34583 0.05371 C 0.35065 0.05047 0.36406 0.04838 0.36927 0.04792 C 0.38854 0.04491 0.38828 0.04561 0.41171 0.04375 L 0.43502 0.0419 C 0.45195 0.03658 0.43112 0.04352 0.44791 0.03588 C 0.45 0.03473 0.45247 0.03473 0.45455 0.0338 C 0.45794 0.03264 0.46145 0.03125 0.46471 0.02987 C 0.46614 0.02871 0.46731 0.02686 0.46875 0.02593 C 0.4776 0.01991 0.47421 0.02385 0.48177 0.01991 C 0.48385 0.01875 0.48593 0.01713 0.48815 0.01598 C 0.48945 0.01528 0.49075 0.01482 0.49192 0.01389 C 0.4944 0.01227 0.49713 0.00973 0.49987 0.00811 C 0.50234 0.00649 0.50494 0.00579 0.50742 0.00394 C 0.50885 0.00301 0.50976 0.0007 0.51132 -4.81481E-6 C 0.51484 -0.00185 0.51836 -0.00185 0.52148 -0.00393 C 0.52461 -0.00601 0.52773 -0.0081 0.53086 -0.00972 C 0.5332 -0.01134 0.53867 -0.01388 0.53867 -0.01365 C 0.54075 -0.01712 0.54362 -0.0199 0.54505 -0.02384 C 0.54713 -0.02916 0.5457 -0.03796 0.54882 -0.04166 C 0.56211 -0.0581 0.54856 -0.04212 0.56184 -0.05555 C 0.56354 -0.0574 0.56497 -0.06018 0.56705 -0.06157 C 0.56953 -0.06342 0.57239 -0.06365 0.57487 -0.06574 L 0.57721 -0.06736 L 0.57487 -0.06365 " pathEditMode="relative" rAng="0" ptsTypes="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9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ersonaliza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669_TF56390039_Win32" id="{FCB14B3E-2B92-48B8-A334-05E7A8EE34E1}" vid="{B6EC9E21-8C82-4EB1-BBE7-A370F785D0C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b2909e-f446-490e-8f95-8c6b68dc88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AC6766150F67B42805C161DA9C668C9" ma:contentTypeVersion="13" ma:contentTypeDescription="Crear nuevo documento." ma:contentTypeScope="" ma:versionID="00a839b11dfc345a5b76881c42d3eadf">
  <xsd:schema xmlns:xsd="http://www.w3.org/2001/XMLSchema" xmlns:xs="http://www.w3.org/2001/XMLSchema" xmlns:p="http://schemas.microsoft.com/office/2006/metadata/properties" xmlns:ns3="76b2909e-f446-490e-8f95-8c6b68dc885e" xmlns:ns4="9c8707bf-cf0f-41b5-85ac-2abece66b8b4" targetNamespace="http://schemas.microsoft.com/office/2006/metadata/properties" ma:root="true" ma:fieldsID="96b17bcd06352dc79016a0e78f7a7cad" ns3:_="" ns4:_="">
    <xsd:import namespace="76b2909e-f446-490e-8f95-8c6b68dc885e"/>
    <xsd:import namespace="9c8707bf-cf0f-41b5-85ac-2abece66b8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ystem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2909e-f446-490e-8f95-8c6b68dc8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707bf-cf0f-41b5-85ac-2abece66b8b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278D5-58D9-45C3-A94B-AB33558C80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C1005A-0EBA-4AB0-8527-F44B5CEDFD81}">
  <ds:schemaRefs>
    <ds:schemaRef ds:uri="http://purl.org/dc/elements/1.1/"/>
    <ds:schemaRef ds:uri="http://schemas.microsoft.com/office/2006/documentManagement/types"/>
    <ds:schemaRef ds:uri="9c8707bf-cf0f-41b5-85ac-2abece66b8b4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76b2909e-f446-490e-8f95-8c6b68dc885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69923F8-C254-45D9-9188-79CC383FD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b2909e-f446-490e-8f95-8c6b68dc885e"/>
    <ds:schemaRef ds:uri="9c8707bf-cf0f-41b5-85ac-2abece66b8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{42FE1312-9506-48C5-AB9B-144089EE152D}TF9cd6fad6-da1d-416b-8dc8-a086cd1045b10fc9cf83_win32-66f3597afc39</Template>
  <TotalTime>1911</TotalTime>
  <Words>775</Words>
  <Application>Microsoft Office PowerPoint</Application>
  <PresentationFormat>Panorámica</PresentationFormat>
  <Paragraphs>123</Paragraphs>
  <Slides>21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Calibri</vt:lpstr>
      <vt:lpstr>Gill Sans MT</vt:lpstr>
      <vt:lpstr>Wingdings 2</vt:lpstr>
      <vt:lpstr>Personalizado</vt:lpstr>
      <vt:lpstr>Manejo de la IA en el aula.</vt:lpstr>
      <vt:lpstr>Presentación.</vt:lpstr>
      <vt:lpstr>Panorama competitivo</vt:lpstr>
      <vt:lpstr>¿Quién cree que sus alumnos ya utilizan IA?</vt:lpstr>
      <vt:lpstr>¿Quién cree que sus alumnos ya utilizan IA?</vt:lpstr>
      <vt:lpstr>¿Quién usa la ia?</vt:lpstr>
      <vt:lpstr>¿Qué papel jugamos en esta ecuación?</vt:lpstr>
      <vt:lpstr>Mi experiencia</vt:lpstr>
      <vt:lpstr>¿Qué es realmente la IA?</vt:lpstr>
      <vt:lpstr>Lo que la IA NO es</vt:lpstr>
      <vt:lpstr>La IA también se equivoca</vt:lpstr>
      <vt:lpstr>La IA también se equivoca</vt:lpstr>
      <vt:lpstr>La IA también se equivoca</vt:lpstr>
      <vt:lpstr>Ejemplo de sesgo</vt:lpstr>
      <vt:lpstr>Presentación de PowerPoint</vt:lpstr>
      <vt:lpstr>Clasificación de las IA</vt:lpstr>
      <vt:lpstr>Presentación de PowerPoint</vt:lpstr>
      <vt:lpstr>¿Qué IA necesito?</vt:lpstr>
      <vt:lpstr>Prompt :  “en el pedir esta el dar”</vt:lpstr>
      <vt:lpstr>ejemplo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 R. Elisea Mtz.</dc:creator>
  <cp:lastModifiedBy>Fernando R. Elisea Mtz.</cp:lastModifiedBy>
  <cp:revision>4</cp:revision>
  <cp:lastPrinted>2026-06-15T02:21:03Z</cp:lastPrinted>
  <dcterms:created xsi:type="dcterms:W3CDTF">2026-06-01T06:17:09Z</dcterms:created>
  <dcterms:modified xsi:type="dcterms:W3CDTF">2026-06-17T03:35:14Z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0x0101007AC6766150F67B42805C161DA9C668C9</vt:lpwstr>
  </property>
</Properties>
</file>